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ubik Mono One"/>
      <p:regular r:id="rId24"/>
    </p:embeddedFont>
    <p:embeddedFont>
      <p:font typeface="Yanone Kaffeesatz"/>
      <p:regular r:id="rId25"/>
      <p:bold r:id="rId26"/>
    </p:embeddedFont>
    <p:embeddedFont>
      <p:font typeface="Yanone Kaffeesatz Medium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ubikMonoOn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YanoneKaffeesatz-bold.fntdata"/><Relationship Id="rId25" Type="http://schemas.openxmlformats.org/officeDocument/2006/relationships/font" Target="fonts/YanoneKaffeesatz-regular.fntdata"/><Relationship Id="rId28" Type="http://schemas.openxmlformats.org/officeDocument/2006/relationships/font" Target="fonts/YanoneKaffeesatzMedium-bold.fntdata"/><Relationship Id="rId27" Type="http://schemas.openxmlformats.org/officeDocument/2006/relationships/font" Target="fonts/YanoneKaffeesatz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13a42f8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13a42f8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15a9803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c15a9803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15a980348_4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15a980348_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2ca0d850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c2ca0d850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6005954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c600595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c7bc35fb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c7bc35fb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7bc35fb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c7bc35fb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7bc35fb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c7bc35fb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c7bc35fb5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c7bc35fb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c123c11a49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c123c11a4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15a980348_4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15a980348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15a98034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15a98034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04e956b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04e956b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04e956ba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04e956ba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15a98034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15a98034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7f99871d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7f99871d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7bc35fb5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7bc35fb5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7f99871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7f99871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15388" y="1121050"/>
            <a:ext cx="7347300" cy="19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880">
                <a:latin typeface="Rubik Mono One"/>
                <a:ea typeface="Rubik Mono One"/>
                <a:cs typeface="Rubik Mono One"/>
                <a:sym typeface="Rubik Mono One"/>
              </a:rPr>
              <a:t>Сервис для оценки стоимости недвижимости</a:t>
            </a:r>
            <a:endParaRPr sz="388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55" name="Google Shape;55;p13"/>
          <p:cNvSpPr/>
          <p:nvPr/>
        </p:nvSpPr>
        <p:spPr>
          <a:xfrm rot="10800000">
            <a:off x="-1043280" y="347693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10800000">
            <a:off x="-1043280" y="1390738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rot="10800000">
            <a:off x="-1043280" y="1923416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 rot="10800000">
            <a:off x="-1043280" y="2442119"/>
            <a:ext cx="1920300" cy="1398300"/>
          </a:xfrm>
          <a:prstGeom prst="diagStripe">
            <a:avLst>
              <a:gd fmla="val 58075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>
            <a:off x="-1043280" y="3431825"/>
            <a:ext cx="1920300" cy="1398300"/>
          </a:xfrm>
          <a:prstGeom prst="diagStripe">
            <a:avLst>
              <a:gd fmla="val 57073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rot="-5400000">
            <a:off x="410049" y="2246724"/>
            <a:ext cx="664200" cy="3465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8308020" y="3181968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8308020" y="1523169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8308020" y="990492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8308020" y="471788"/>
            <a:ext cx="1920300" cy="1398300"/>
          </a:xfrm>
          <a:prstGeom prst="diagStripe">
            <a:avLst>
              <a:gd fmla="val 58075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 rot="-5400000">
            <a:off x="8638649" y="1394374"/>
            <a:ext cx="664200" cy="3465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5400000">
            <a:off x="8142224" y="1966424"/>
            <a:ext cx="664200" cy="3465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1491775" y="404965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1805350" y="43366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1805350" y="40496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1491775" y="43365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1805350" y="46235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1491775" y="4623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2118925" y="43365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2118925" y="404965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2118925" y="4623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2432500" y="43365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2432500" y="404965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2432500" y="4623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2746075" y="43366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2746075" y="40496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2746075" y="46235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3059650" y="43365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3059650" y="404965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3059650" y="4623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6292500" y="5242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6613400" y="5242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6934300" y="5243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255200" y="5243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7576100" y="5243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7897000" y="5243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2"/>
          <p:cNvPicPr preferRelativeResize="0"/>
          <p:nvPr/>
        </p:nvPicPr>
        <p:blipFill rotWithShape="1">
          <a:blip r:embed="rId3">
            <a:alphaModFix amt="90000"/>
          </a:blip>
          <a:srcRect b="18375" l="0" r="0" t="15622"/>
          <a:stretch/>
        </p:blipFill>
        <p:spPr>
          <a:xfrm>
            <a:off x="-62" y="-275262"/>
            <a:ext cx="8668926" cy="31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/>
          <p:nvPr/>
        </p:nvSpPr>
        <p:spPr>
          <a:xfrm>
            <a:off x="-8450" y="899775"/>
            <a:ext cx="8677200" cy="103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2"/>
          <p:cNvSpPr txBox="1"/>
          <p:nvPr/>
        </p:nvSpPr>
        <p:spPr>
          <a:xfrm>
            <a:off x="1551150" y="3154175"/>
            <a:ext cx="60417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Доступ к быстрой оценке стоимости аренды и продажи недвижимости — важная потребность для покупателей, продавцов, а также профессионалов рынка. Точная оценка помогает определить реальную рыночную стоимость объекта, что критически важно для принятия обоснованных инвестиционных и покупательских решений.</a:t>
            </a:r>
            <a:endParaRPr sz="1800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333" name="Google Shape;333;p22"/>
          <p:cNvSpPr txBox="1"/>
          <p:nvPr/>
        </p:nvSpPr>
        <p:spPr>
          <a:xfrm>
            <a:off x="2157600" y="960363"/>
            <a:ext cx="48288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700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мотивация </a:t>
            </a:r>
            <a:endParaRPr sz="470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8526300" y="75"/>
            <a:ext cx="617700" cy="51435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8649838" y="6734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8649838" y="3865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>
            <a:off x="8649838" y="9603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2"/>
          <p:cNvSpPr/>
          <p:nvPr/>
        </p:nvSpPr>
        <p:spPr>
          <a:xfrm>
            <a:off x="8649838" y="15342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2"/>
          <p:cNvSpPr/>
          <p:nvPr/>
        </p:nvSpPr>
        <p:spPr>
          <a:xfrm>
            <a:off x="8649838" y="12473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2"/>
          <p:cNvSpPr/>
          <p:nvPr/>
        </p:nvSpPr>
        <p:spPr>
          <a:xfrm>
            <a:off x="8649838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2"/>
          <p:cNvSpPr/>
          <p:nvPr/>
        </p:nvSpPr>
        <p:spPr>
          <a:xfrm>
            <a:off x="8906463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"/>
          <p:cNvSpPr/>
          <p:nvPr/>
        </p:nvSpPr>
        <p:spPr>
          <a:xfrm>
            <a:off x="8649838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2"/>
          <p:cNvSpPr/>
          <p:nvPr/>
        </p:nvSpPr>
        <p:spPr>
          <a:xfrm>
            <a:off x="8649838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8649838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8906463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8906463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"/>
          <p:cNvSpPr/>
          <p:nvPr/>
        </p:nvSpPr>
        <p:spPr>
          <a:xfrm>
            <a:off x="8906463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2"/>
          <p:cNvSpPr/>
          <p:nvPr/>
        </p:nvSpPr>
        <p:spPr>
          <a:xfrm>
            <a:off x="8906463" y="29688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8906463" y="35427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2"/>
          <p:cNvSpPr/>
          <p:nvPr/>
        </p:nvSpPr>
        <p:spPr>
          <a:xfrm>
            <a:off x="8705725" y="48289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2"/>
          <p:cNvSpPr/>
          <p:nvPr/>
        </p:nvSpPr>
        <p:spPr>
          <a:xfrm>
            <a:off x="8906463" y="411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/>
          <p:nvPr/>
        </p:nvSpPr>
        <p:spPr>
          <a:xfrm>
            <a:off x="8906463" y="38296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/>
          <p:nvPr/>
        </p:nvSpPr>
        <p:spPr>
          <a:xfrm>
            <a:off x="8906463" y="44035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/>
          <p:nvPr/>
        </p:nvSpPr>
        <p:spPr>
          <a:xfrm>
            <a:off x="8906463" y="32558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/>
          <p:nvPr/>
        </p:nvSpPr>
        <p:spPr>
          <a:xfrm>
            <a:off x="8906463" y="46634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/>
          <p:nvPr/>
        </p:nvSpPr>
        <p:spPr>
          <a:xfrm>
            <a:off x="8649838" y="12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2"/>
          <p:cNvSpPr txBox="1"/>
          <p:nvPr/>
        </p:nvSpPr>
        <p:spPr>
          <a:xfrm>
            <a:off x="8611975" y="47973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02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"/>
          <p:cNvSpPr txBox="1"/>
          <p:nvPr>
            <p:ph idx="1" type="body"/>
          </p:nvPr>
        </p:nvSpPr>
        <p:spPr>
          <a:xfrm>
            <a:off x="462025" y="1516675"/>
            <a:ext cx="85206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Yanone Kaffeesatz"/>
                <a:ea typeface="Yanone Kaffeesatz"/>
                <a:cs typeface="Yanone Kaffeesatz"/>
                <a:sym typeface="Yanone Kaffeesatz"/>
              </a:rPr>
              <a:t>Использование эффективных методов машинного обучение</a:t>
            </a:r>
            <a:endParaRPr sz="1900"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4A4748"/>
                </a:solidFill>
                <a:highlight>
                  <a:srgbClr val="FFFFFF"/>
                </a:highlight>
                <a:latin typeface="Yanone Kaffeesatz"/>
                <a:ea typeface="Yanone Kaffeesatz"/>
                <a:cs typeface="Yanone Kaffeesatz"/>
                <a:sym typeface="Yanone Kaffeesatz"/>
              </a:rPr>
              <a:t>Репрезентативная выборка данных</a:t>
            </a:r>
            <a:endParaRPr sz="1900"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>
                <a:latin typeface="Yanone Kaffeesatz"/>
                <a:ea typeface="Yanone Kaffeesatz"/>
                <a:cs typeface="Yanone Kaffeesatz"/>
                <a:sym typeface="Yanone Kaffeesatz"/>
              </a:rPr>
              <a:t>Пополнение датасета с помощью информации вводимой пользователями</a:t>
            </a:r>
            <a:endParaRPr sz="1900"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>
                <a:latin typeface="Yanone Kaffeesatz"/>
                <a:ea typeface="Yanone Kaffeesatz"/>
                <a:cs typeface="Yanone Kaffeesatz"/>
                <a:sym typeface="Yanone Kaffeesatz"/>
              </a:rPr>
              <a:t>Расширенное количество признаков, влияющих на итоговую оценку</a:t>
            </a:r>
            <a:endParaRPr sz="1900"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900">
                <a:latin typeface="Yanone Kaffeesatz"/>
                <a:ea typeface="Yanone Kaffeesatz"/>
                <a:cs typeface="Yanone Kaffeesatz"/>
                <a:sym typeface="Yanone Kaffeesatz"/>
              </a:rPr>
              <a:t>Возможность пользователя использовать ссылку на интересующую недвижимость с других сайтов</a:t>
            </a:r>
            <a:endParaRPr sz="1900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363" name="Google Shape;363;p23"/>
          <p:cNvSpPr/>
          <p:nvPr/>
        </p:nvSpPr>
        <p:spPr>
          <a:xfrm>
            <a:off x="0" y="349425"/>
            <a:ext cx="9144000" cy="74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3"/>
          <p:cNvSpPr txBox="1"/>
          <p:nvPr>
            <p:ph type="title"/>
          </p:nvPr>
        </p:nvSpPr>
        <p:spPr>
          <a:xfrm>
            <a:off x="522625" y="349425"/>
            <a:ext cx="106065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20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Преимущества</a:t>
            </a:r>
            <a:endParaRPr sz="372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365" name="Google Shape;365;p23"/>
          <p:cNvSpPr/>
          <p:nvPr/>
        </p:nvSpPr>
        <p:spPr>
          <a:xfrm>
            <a:off x="8526300" y="75"/>
            <a:ext cx="617700" cy="51435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8649838" y="6734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8649838" y="3865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8649838" y="9603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3"/>
          <p:cNvSpPr/>
          <p:nvPr/>
        </p:nvSpPr>
        <p:spPr>
          <a:xfrm>
            <a:off x="8649838" y="15342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8649838" y="12473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8649838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3"/>
          <p:cNvSpPr/>
          <p:nvPr/>
        </p:nvSpPr>
        <p:spPr>
          <a:xfrm>
            <a:off x="8906463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3"/>
          <p:cNvSpPr/>
          <p:nvPr/>
        </p:nvSpPr>
        <p:spPr>
          <a:xfrm>
            <a:off x="8649838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3"/>
          <p:cNvSpPr/>
          <p:nvPr/>
        </p:nvSpPr>
        <p:spPr>
          <a:xfrm>
            <a:off x="8649838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3"/>
          <p:cNvSpPr/>
          <p:nvPr/>
        </p:nvSpPr>
        <p:spPr>
          <a:xfrm>
            <a:off x="8649838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"/>
          <p:cNvSpPr/>
          <p:nvPr/>
        </p:nvSpPr>
        <p:spPr>
          <a:xfrm>
            <a:off x="8906463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3"/>
          <p:cNvSpPr/>
          <p:nvPr/>
        </p:nvSpPr>
        <p:spPr>
          <a:xfrm>
            <a:off x="8906463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3"/>
          <p:cNvSpPr/>
          <p:nvPr/>
        </p:nvSpPr>
        <p:spPr>
          <a:xfrm>
            <a:off x="8906463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3"/>
          <p:cNvSpPr/>
          <p:nvPr/>
        </p:nvSpPr>
        <p:spPr>
          <a:xfrm>
            <a:off x="8906463" y="29688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3"/>
          <p:cNvSpPr/>
          <p:nvPr/>
        </p:nvSpPr>
        <p:spPr>
          <a:xfrm>
            <a:off x="8906463" y="35427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3"/>
          <p:cNvSpPr/>
          <p:nvPr/>
        </p:nvSpPr>
        <p:spPr>
          <a:xfrm>
            <a:off x="8705725" y="48289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3"/>
          <p:cNvSpPr/>
          <p:nvPr/>
        </p:nvSpPr>
        <p:spPr>
          <a:xfrm>
            <a:off x="8906463" y="411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"/>
          <p:cNvSpPr/>
          <p:nvPr/>
        </p:nvSpPr>
        <p:spPr>
          <a:xfrm>
            <a:off x="8906463" y="38296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3"/>
          <p:cNvSpPr/>
          <p:nvPr/>
        </p:nvSpPr>
        <p:spPr>
          <a:xfrm>
            <a:off x="8906463" y="44035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"/>
          <p:cNvSpPr/>
          <p:nvPr/>
        </p:nvSpPr>
        <p:spPr>
          <a:xfrm>
            <a:off x="8906463" y="32558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3"/>
          <p:cNvSpPr/>
          <p:nvPr/>
        </p:nvSpPr>
        <p:spPr>
          <a:xfrm>
            <a:off x="8906463" y="46634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3"/>
          <p:cNvSpPr/>
          <p:nvPr/>
        </p:nvSpPr>
        <p:spPr>
          <a:xfrm>
            <a:off x="8649838" y="12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"/>
          <p:cNvSpPr txBox="1"/>
          <p:nvPr/>
        </p:nvSpPr>
        <p:spPr>
          <a:xfrm>
            <a:off x="8611975" y="47973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04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295325" y="1247300"/>
            <a:ext cx="857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1</a:t>
            </a:r>
            <a:endParaRPr b="1"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315325" y="1821175"/>
            <a:ext cx="857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2</a:t>
            </a:r>
            <a:endParaRPr b="1"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315325" y="2349850"/>
            <a:ext cx="857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3</a:t>
            </a:r>
            <a:endParaRPr b="1"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392" name="Google Shape;392;p23"/>
          <p:cNvSpPr txBox="1"/>
          <p:nvPr/>
        </p:nvSpPr>
        <p:spPr>
          <a:xfrm>
            <a:off x="328250" y="3002000"/>
            <a:ext cx="857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4</a:t>
            </a:r>
            <a:endParaRPr b="1"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393" name="Google Shape;393;p23"/>
          <p:cNvSpPr txBox="1"/>
          <p:nvPr/>
        </p:nvSpPr>
        <p:spPr>
          <a:xfrm>
            <a:off x="356025" y="3562150"/>
            <a:ext cx="857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5</a:t>
            </a:r>
            <a:endParaRPr b="1"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394" name="Google Shape;394;p23"/>
          <p:cNvSpPr/>
          <p:nvPr/>
        </p:nvSpPr>
        <p:spPr>
          <a:xfrm rot="-5400000">
            <a:off x="582263" y="48507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3"/>
          <p:cNvSpPr/>
          <p:nvPr/>
        </p:nvSpPr>
        <p:spPr>
          <a:xfrm rot="-5400000">
            <a:off x="295325" y="48507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3"/>
          <p:cNvSpPr/>
          <p:nvPr/>
        </p:nvSpPr>
        <p:spPr>
          <a:xfrm rot="-5400000">
            <a:off x="869200" y="48507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3"/>
          <p:cNvSpPr/>
          <p:nvPr/>
        </p:nvSpPr>
        <p:spPr>
          <a:xfrm rot="-5400000">
            <a:off x="1156125" y="48507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3"/>
          <p:cNvSpPr/>
          <p:nvPr/>
        </p:nvSpPr>
        <p:spPr>
          <a:xfrm rot="-5400000">
            <a:off x="1730000" y="48507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3"/>
          <p:cNvSpPr/>
          <p:nvPr/>
        </p:nvSpPr>
        <p:spPr>
          <a:xfrm rot="-5400000">
            <a:off x="2303863" y="48507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3"/>
          <p:cNvSpPr/>
          <p:nvPr/>
        </p:nvSpPr>
        <p:spPr>
          <a:xfrm rot="-5400000">
            <a:off x="2016925" y="48507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3"/>
          <p:cNvSpPr/>
          <p:nvPr/>
        </p:nvSpPr>
        <p:spPr>
          <a:xfrm rot="-5400000">
            <a:off x="1443063" y="48507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"/>
          <p:cNvSpPr/>
          <p:nvPr/>
        </p:nvSpPr>
        <p:spPr>
          <a:xfrm>
            <a:off x="4403400" y="5325"/>
            <a:ext cx="4216800" cy="51381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24"/>
          <p:cNvPicPr preferRelativeResize="0"/>
          <p:nvPr/>
        </p:nvPicPr>
        <p:blipFill rotWithShape="1">
          <a:blip r:embed="rId3">
            <a:alphaModFix/>
          </a:blip>
          <a:srcRect b="0" l="10551" r="13644" t="0"/>
          <a:stretch/>
        </p:blipFill>
        <p:spPr>
          <a:xfrm>
            <a:off x="0" y="1247300"/>
            <a:ext cx="4403400" cy="3874498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4"/>
          <p:cNvSpPr/>
          <p:nvPr/>
        </p:nvSpPr>
        <p:spPr>
          <a:xfrm>
            <a:off x="8526300" y="75"/>
            <a:ext cx="617700" cy="51435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/>
          <p:nvPr/>
        </p:nvSpPr>
        <p:spPr>
          <a:xfrm>
            <a:off x="8649838" y="6734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8649838" y="3865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"/>
          <p:cNvSpPr/>
          <p:nvPr/>
        </p:nvSpPr>
        <p:spPr>
          <a:xfrm>
            <a:off x="8649838" y="9603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8649838" y="15342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8649838" y="12473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8649838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8906463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"/>
          <p:cNvSpPr/>
          <p:nvPr/>
        </p:nvSpPr>
        <p:spPr>
          <a:xfrm>
            <a:off x="8649838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8649838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4"/>
          <p:cNvSpPr/>
          <p:nvPr/>
        </p:nvSpPr>
        <p:spPr>
          <a:xfrm>
            <a:off x="8649838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4"/>
          <p:cNvSpPr/>
          <p:nvPr/>
        </p:nvSpPr>
        <p:spPr>
          <a:xfrm>
            <a:off x="8906463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4"/>
          <p:cNvSpPr/>
          <p:nvPr/>
        </p:nvSpPr>
        <p:spPr>
          <a:xfrm>
            <a:off x="8906463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4"/>
          <p:cNvSpPr/>
          <p:nvPr/>
        </p:nvSpPr>
        <p:spPr>
          <a:xfrm>
            <a:off x="8906463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4"/>
          <p:cNvSpPr/>
          <p:nvPr/>
        </p:nvSpPr>
        <p:spPr>
          <a:xfrm>
            <a:off x="8906463" y="29688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4"/>
          <p:cNvSpPr/>
          <p:nvPr/>
        </p:nvSpPr>
        <p:spPr>
          <a:xfrm>
            <a:off x="8906463" y="35427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4"/>
          <p:cNvSpPr/>
          <p:nvPr/>
        </p:nvSpPr>
        <p:spPr>
          <a:xfrm>
            <a:off x="8705725" y="48289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"/>
          <p:cNvSpPr/>
          <p:nvPr/>
        </p:nvSpPr>
        <p:spPr>
          <a:xfrm>
            <a:off x="8906463" y="411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>
            <a:off x="8906463" y="38296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4"/>
          <p:cNvSpPr/>
          <p:nvPr/>
        </p:nvSpPr>
        <p:spPr>
          <a:xfrm>
            <a:off x="8906463" y="44035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4"/>
          <p:cNvSpPr/>
          <p:nvPr/>
        </p:nvSpPr>
        <p:spPr>
          <a:xfrm>
            <a:off x="8906463" y="32558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4"/>
          <p:cNvSpPr/>
          <p:nvPr/>
        </p:nvSpPr>
        <p:spPr>
          <a:xfrm>
            <a:off x="8906463" y="46634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4"/>
          <p:cNvSpPr/>
          <p:nvPr/>
        </p:nvSpPr>
        <p:spPr>
          <a:xfrm>
            <a:off x="8649838" y="12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4"/>
          <p:cNvSpPr txBox="1"/>
          <p:nvPr/>
        </p:nvSpPr>
        <p:spPr>
          <a:xfrm>
            <a:off x="8611975" y="47973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06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432" name="Google Shape;432;p24"/>
          <p:cNvSpPr/>
          <p:nvPr/>
        </p:nvSpPr>
        <p:spPr>
          <a:xfrm>
            <a:off x="0" y="75"/>
            <a:ext cx="4403400" cy="124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4"/>
          <p:cNvSpPr txBox="1"/>
          <p:nvPr>
            <p:ph type="title"/>
          </p:nvPr>
        </p:nvSpPr>
        <p:spPr>
          <a:xfrm>
            <a:off x="0" y="-36675"/>
            <a:ext cx="4403400" cy="13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320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цЕЛЕВАЯ АУДИТОРИЯ</a:t>
            </a:r>
            <a:endParaRPr sz="432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434" name="Google Shape;434;p24"/>
          <p:cNvSpPr/>
          <p:nvPr/>
        </p:nvSpPr>
        <p:spPr>
          <a:xfrm>
            <a:off x="4513875" y="126625"/>
            <a:ext cx="3866700" cy="4853400"/>
          </a:xfrm>
          <a:prstGeom prst="rect">
            <a:avLst/>
          </a:prstGeom>
          <a:solidFill>
            <a:srgbClr val="D2C4E9"/>
          </a:solidFill>
          <a:ln cap="flat" cmpd="sng" w="2857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435" name="Google Shape;435;p24"/>
          <p:cNvSpPr txBox="1"/>
          <p:nvPr/>
        </p:nvSpPr>
        <p:spPr>
          <a:xfrm>
            <a:off x="4594800" y="787450"/>
            <a:ext cx="3711300" cy="4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3900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Yanone Kaffeesatz"/>
                <a:ea typeface="Yanone Kaffeesatz"/>
                <a:cs typeface="Yanone Kaffeesatz"/>
                <a:sym typeface="Yanone Kaffeesatz"/>
              </a:rPr>
              <a:t>Люди, которые используют сервисы оценки стоимости недвижимости для определения рыночной стоимости, которую они планируют купить или по которой продать.  </a:t>
            </a:r>
            <a:endParaRPr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Yanone Kaffeesatz"/>
                <a:ea typeface="Yanone Kaffeesatz"/>
                <a:cs typeface="Yanone Kaffeesatz"/>
                <a:sym typeface="Yanone Kaffeesatz"/>
              </a:rPr>
              <a:t>Риэлторам поможет определить для своих клиентов реальную рыночную стоимости недвижимости.</a:t>
            </a:r>
            <a:endParaRPr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Yanone Kaffeesatz"/>
                <a:ea typeface="Yanone Kaffeesatz"/>
                <a:cs typeface="Yanone Kaffeesatz"/>
                <a:sym typeface="Yanone Kaffeesatz"/>
              </a:rPr>
              <a:t>Инвесторы могут использовать данные с сервиса для принятия решений о покупке, продаже или аренде недвижимости.</a:t>
            </a:r>
            <a:endParaRPr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6" name="Google Shape;436;p24"/>
          <p:cNvSpPr txBox="1"/>
          <p:nvPr/>
        </p:nvSpPr>
        <p:spPr>
          <a:xfrm>
            <a:off x="4594800" y="429025"/>
            <a:ext cx="857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1</a:t>
            </a:r>
            <a:endParaRPr b="1" sz="24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4594800" y="1534250"/>
            <a:ext cx="857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2</a:t>
            </a:r>
            <a:endParaRPr b="1" sz="24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4594800" y="2396925"/>
            <a:ext cx="857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3</a:t>
            </a:r>
            <a:endParaRPr b="1" sz="24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5"/>
          <p:cNvSpPr txBox="1"/>
          <p:nvPr>
            <p:ph type="title"/>
          </p:nvPr>
        </p:nvSpPr>
        <p:spPr>
          <a:xfrm>
            <a:off x="-34500" y="115450"/>
            <a:ext cx="92130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ubik Mono One"/>
                <a:ea typeface="Rubik Mono One"/>
                <a:cs typeface="Rubik Mono One"/>
                <a:sym typeface="Rubik Mono One"/>
              </a:rPr>
              <a:t>SWOT-анализ</a:t>
            </a:r>
            <a:endParaRPr>
              <a:latin typeface="Rubik Mono One"/>
              <a:ea typeface="Rubik Mono One"/>
              <a:cs typeface="Rubik Mono One"/>
              <a:sym typeface="Rubik Mono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Yanone Kaffeesatz"/>
                <a:ea typeface="Yanone Kaffeesatz"/>
                <a:cs typeface="Yanone Kaffeesatz"/>
                <a:sym typeface="Yanone Kaffeesatz"/>
              </a:rPr>
              <a:t> – э</a:t>
            </a:r>
            <a:r>
              <a:rPr lang="ru" sz="2577">
                <a:latin typeface="Yanone Kaffeesatz"/>
                <a:ea typeface="Yanone Kaffeesatz"/>
                <a:cs typeface="Yanone Kaffeesatz"/>
                <a:sym typeface="Yanone Kaffeesatz"/>
              </a:rPr>
              <a:t>то метод комплексной оценки факторов, напрямую и косвенно влияющих на продукт.</a:t>
            </a:r>
            <a:endParaRPr sz="2577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444" name="Google Shape;444;p25"/>
          <p:cNvSpPr/>
          <p:nvPr/>
        </p:nvSpPr>
        <p:spPr>
          <a:xfrm>
            <a:off x="783813" y="1270175"/>
            <a:ext cx="1194300" cy="1194300"/>
          </a:xfrm>
          <a:prstGeom prst="ellipse">
            <a:avLst/>
          </a:prstGeom>
          <a:solidFill>
            <a:srgbClr val="D2C4E9"/>
          </a:solidFill>
          <a:ln cap="flat" cmpd="sng" w="9525">
            <a:solidFill>
              <a:srgbClr val="8D70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300">
                <a:latin typeface="Rubik Mono One"/>
                <a:ea typeface="Rubik Mono One"/>
                <a:cs typeface="Rubik Mono One"/>
                <a:sym typeface="Rubik Mono One"/>
              </a:rPr>
              <a:t>S</a:t>
            </a:r>
            <a:endParaRPr sz="53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445" name="Google Shape;445;p25"/>
          <p:cNvSpPr/>
          <p:nvPr/>
        </p:nvSpPr>
        <p:spPr>
          <a:xfrm>
            <a:off x="5086113" y="1270175"/>
            <a:ext cx="1194300" cy="1194300"/>
          </a:xfrm>
          <a:prstGeom prst="ellipse">
            <a:avLst/>
          </a:prstGeom>
          <a:solidFill>
            <a:srgbClr val="D2C4E9"/>
          </a:solidFill>
          <a:ln cap="flat" cmpd="sng" w="9525">
            <a:solidFill>
              <a:srgbClr val="8D70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300">
                <a:latin typeface="Rubik Mono One"/>
                <a:ea typeface="Rubik Mono One"/>
                <a:cs typeface="Rubik Mono One"/>
                <a:sym typeface="Rubik Mono One"/>
              </a:rPr>
              <a:t>o</a:t>
            </a:r>
            <a:endParaRPr sz="53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446" name="Google Shape;446;p25"/>
          <p:cNvSpPr/>
          <p:nvPr/>
        </p:nvSpPr>
        <p:spPr>
          <a:xfrm>
            <a:off x="2934963" y="1270175"/>
            <a:ext cx="1194300" cy="1194300"/>
          </a:xfrm>
          <a:prstGeom prst="ellipse">
            <a:avLst/>
          </a:prstGeom>
          <a:solidFill>
            <a:srgbClr val="D2C4E9"/>
          </a:solidFill>
          <a:ln cap="flat" cmpd="sng" w="9525">
            <a:solidFill>
              <a:srgbClr val="8D70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300">
                <a:latin typeface="Rubik Mono One"/>
                <a:ea typeface="Rubik Mono One"/>
                <a:cs typeface="Rubik Mono One"/>
                <a:sym typeface="Rubik Mono One"/>
              </a:rPr>
              <a:t>W</a:t>
            </a:r>
            <a:endParaRPr sz="53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7237263" y="1270175"/>
            <a:ext cx="1194300" cy="1194300"/>
          </a:xfrm>
          <a:prstGeom prst="ellipse">
            <a:avLst/>
          </a:prstGeom>
          <a:solidFill>
            <a:srgbClr val="D2C4E9"/>
          </a:solidFill>
          <a:ln cap="flat" cmpd="sng" w="9525">
            <a:solidFill>
              <a:srgbClr val="8D70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300">
                <a:latin typeface="Rubik Mono One"/>
                <a:ea typeface="Rubik Mono One"/>
                <a:cs typeface="Rubik Mono One"/>
                <a:sym typeface="Rubik Mono One"/>
              </a:rPr>
              <a:t>t</a:t>
            </a:r>
            <a:endParaRPr sz="53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448" name="Google Shape;448;p25"/>
          <p:cNvSpPr/>
          <p:nvPr/>
        </p:nvSpPr>
        <p:spPr>
          <a:xfrm>
            <a:off x="2401038" y="1714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5"/>
          <p:cNvSpPr/>
          <p:nvPr/>
        </p:nvSpPr>
        <p:spPr>
          <a:xfrm>
            <a:off x="2401038" y="2158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5"/>
          <p:cNvSpPr/>
          <p:nvPr/>
        </p:nvSpPr>
        <p:spPr>
          <a:xfrm>
            <a:off x="2401038" y="1936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5"/>
          <p:cNvSpPr/>
          <p:nvPr/>
        </p:nvSpPr>
        <p:spPr>
          <a:xfrm>
            <a:off x="2401038" y="1492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5"/>
          <p:cNvSpPr/>
          <p:nvPr/>
        </p:nvSpPr>
        <p:spPr>
          <a:xfrm>
            <a:off x="2401038" y="2380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2401038" y="2602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2401038" y="2824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2401038" y="3046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5"/>
          <p:cNvSpPr/>
          <p:nvPr/>
        </p:nvSpPr>
        <p:spPr>
          <a:xfrm>
            <a:off x="2401038" y="3268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5"/>
          <p:cNvSpPr/>
          <p:nvPr/>
        </p:nvSpPr>
        <p:spPr>
          <a:xfrm>
            <a:off x="2401038" y="3490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5"/>
          <p:cNvSpPr/>
          <p:nvPr/>
        </p:nvSpPr>
        <p:spPr>
          <a:xfrm>
            <a:off x="2401038" y="1270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5"/>
          <p:cNvSpPr/>
          <p:nvPr/>
        </p:nvSpPr>
        <p:spPr>
          <a:xfrm>
            <a:off x="2401038" y="371217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5"/>
          <p:cNvSpPr/>
          <p:nvPr/>
        </p:nvSpPr>
        <p:spPr>
          <a:xfrm>
            <a:off x="4552188" y="1764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5"/>
          <p:cNvSpPr/>
          <p:nvPr/>
        </p:nvSpPr>
        <p:spPr>
          <a:xfrm>
            <a:off x="4552188" y="2208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5"/>
          <p:cNvSpPr/>
          <p:nvPr/>
        </p:nvSpPr>
        <p:spPr>
          <a:xfrm>
            <a:off x="4552188" y="1986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5"/>
          <p:cNvSpPr/>
          <p:nvPr/>
        </p:nvSpPr>
        <p:spPr>
          <a:xfrm>
            <a:off x="4552188" y="1542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4552188" y="2430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5"/>
          <p:cNvSpPr/>
          <p:nvPr/>
        </p:nvSpPr>
        <p:spPr>
          <a:xfrm>
            <a:off x="4552188" y="2652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5"/>
          <p:cNvSpPr/>
          <p:nvPr/>
        </p:nvSpPr>
        <p:spPr>
          <a:xfrm>
            <a:off x="4552188" y="2874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5"/>
          <p:cNvSpPr/>
          <p:nvPr/>
        </p:nvSpPr>
        <p:spPr>
          <a:xfrm>
            <a:off x="4552188" y="3096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4552188" y="3318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5"/>
          <p:cNvSpPr/>
          <p:nvPr/>
        </p:nvSpPr>
        <p:spPr>
          <a:xfrm>
            <a:off x="4552188" y="3540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5"/>
          <p:cNvSpPr/>
          <p:nvPr/>
        </p:nvSpPr>
        <p:spPr>
          <a:xfrm>
            <a:off x="4552188" y="1320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5"/>
          <p:cNvSpPr/>
          <p:nvPr/>
        </p:nvSpPr>
        <p:spPr>
          <a:xfrm>
            <a:off x="4552188" y="3762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5"/>
          <p:cNvSpPr/>
          <p:nvPr/>
        </p:nvSpPr>
        <p:spPr>
          <a:xfrm>
            <a:off x="6757963" y="1764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"/>
          <p:cNvSpPr/>
          <p:nvPr/>
        </p:nvSpPr>
        <p:spPr>
          <a:xfrm>
            <a:off x="6757963" y="2208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5"/>
          <p:cNvSpPr/>
          <p:nvPr/>
        </p:nvSpPr>
        <p:spPr>
          <a:xfrm>
            <a:off x="6757963" y="1986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6757963" y="1542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6757963" y="2430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6757963" y="2652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6757963" y="2874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6757963" y="3096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757963" y="3318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6757963" y="3540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6757963" y="1320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6757963" y="3762325"/>
            <a:ext cx="111000" cy="111000"/>
          </a:xfrm>
          <a:prstGeom prst="rect">
            <a:avLst/>
          </a:prstGeom>
          <a:solidFill>
            <a:srgbClr val="8D70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 txBox="1"/>
          <p:nvPr/>
        </p:nvSpPr>
        <p:spPr>
          <a:xfrm>
            <a:off x="384513" y="2499275"/>
            <a:ext cx="19929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Strengths</a:t>
            </a:r>
            <a:endParaRPr b="1"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Сильные стороны </a:t>
            </a:r>
            <a:endParaRPr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485" name="Google Shape;485;p25"/>
          <p:cNvSpPr txBox="1"/>
          <p:nvPr/>
        </p:nvSpPr>
        <p:spPr>
          <a:xfrm>
            <a:off x="2565813" y="2499275"/>
            <a:ext cx="19326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Weakness</a:t>
            </a:r>
            <a:endParaRPr b="1"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r>
              <a:rPr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Слабые стороны </a:t>
            </a:r>
            <a:endParaRPr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486" name="Google Shape;486;p25"/>
          <p:cNvSpPr txBox="1"/>
          <p:nvPr/>
        </p:nvSpPr>
        <p:spPr>
          <a:xfrm>
            <a:off x="4716963" y="2499275"/>
            <a:ext cx="19326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Opportunities </a:t>
            </a:r>
            <a:endParaRPr b="1"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В</a:t>
            </a:r>
            <a:r>
              <a:rPr lang="ru"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озможности внешней среды</a:t>
            </a: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endParaRPr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487" name="Google Shape;487;p25"/>
          <p:cNvSpPr txBox="1"/>
          <p:nvPr/>
        </p:nvSpPr>
        <p:spPr>
          <a:xfrm>
            <a:off x="6909688" y="2518025"/>
            <a:ext cx="18498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Threats</a:t>
            </a:r>
            <a:endParaRPr b="1" sz="25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Угрозы внешней среды</a:t>
            </a:r>
            <a:endParaRPr sz="24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488" name="Google Shape;488;p25"/>
          <p:cNvSpPr txBox="1"/>
          <p:nvPr/>
        </p:nvSpPr>
        <p:spPr>
          <a:xfrm>
            <a:off x="384450" y="4179300"/>
            <a:ext cx="83751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Анализ области  и конкурентов был проведен при помощи </a:t>
            </a:r>
            <a:r>
              <a:rPr b="1" lang="ru" sz="23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SWOT-анализа</a:t>
            </a:r>
            <a:r>
              <a:rPr lang="ru" sz="2300">
                <a:solidFill>
                  <a:schemeClr val="dk2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, который часто используется на ранних стадиях развития продукта</a:t>
            </a:r>
            <a:endParaRPr sz="2300">
              <a:solidFill>
                <a:schemeClr val="dk2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8759500" y="47643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 txBox="1"/>
          <p:nvPr/>
        </p:nvSpPr>
        <p:spPr>
          <a:xfrm>
            <a:off x="8665750" y="48054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07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6"/>
          <p:cNvSpPr/>
          <p:nvPr/>
        </p:nvSpPr>
        <p:spPr>
          <a:xfrm>
            <a:off x="8759500" y="47643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6"/>
          <p:cNvSpPr txBox="1"/>
          <p:nvPr/>
        </p:nvSpPr>
        <p:spPr>
          <a:xfrm>
            <a:off x="8665750" y="48054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08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7"/>
          <p:cNvSpPr/>
          <p:nvPr/>
        </p:nvSpPr>
        <p:spPr>
          <a:xfrm>
            <a:off x="8759500" y="47643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7"/>
          <p:cNvSpPr txBox="1"/>
          <p:nvPr/>
        </p:nvSpPr>
        <p:spPr>
          <a:xfrm>
            <a:off x="8665750" y="48054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09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8"/>
          <p:cNvSpPr/>
          <p:nvPr/>
        </p:nvSpPr>
        <p:spPr>
          <a:xfrm>
            <a:off x="8759500" y="47643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8"/>
          <p:cNvSpPr txBox="1"/>
          <p:nvPr/>
        </p:nvSpPr>
        <p:spPr>
          <a:xfrm>
            <a:off x="8665750" y="48054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10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9"/>
          <p:cNvSpPr/>
          <p:nvPr/>
        </p:nvSpPr>
        <p:spPr>
          <a:xfrm>
            <a:off x="8759500" y="47643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9"/>
          <p:cNvSpPr txBox="1"/>
          <p:nvPr/>
        </p:nvSpPr>
        <p:spPr>
          <a:xfrm>
            <a:off x="8665750" y="48054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11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30"/>
          <p:cNvPicPr preferRelativeResize="0"/>
          <p:nvPr/>
        </p:nvPicPr>
        <p:blipFill rotWithShape="1">
          <a:blip r:embed="rId3">
            <a:alphaModFix/>
          </a:blip>
          <a:srcRect b="0" l="0" r="20779" t="0"/>
          <a:stretch/>
        </p:blipFill>
        <p:spPr>
          <a:xfrm>
            <a:off x="-47150" y="0"/>
            <a:ext cx="23514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0"/>
          <p:cNvSpPr txBox="1"/>
          <p:nvPr>
            <p:ph type="title"/>
          </p:nvPr>
        </p:nvSpPr>
        <p:spPr>
          <a:xfrm>
            <a:off x="2483450" y="351950"/>
            <a:ext cx="79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320">
                <a:latin typeface="Rubik Mono One"/>
                <a:ea typeface="Rubik Mono One"/>
                <a:cs typeface="Rubik Mono One"/>
                <a:sym typeface="Rubik Mono One"/>
              </a:rPr>
              <a:t>Анализ области: Заключение</a:t>
            </a:r>
            <a:endParaRPr sz="232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533" name="Google Shape;533;p30"/>
          <p:cNvSpPr txBox="1"/>
          <p:nvPr/>
        </p:nvSpPr>
        <p:spPr>
          <a:xfrm>
            <a:off x="3423825" y="1063800"/>
            <a:ext cx="44823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Общие преимущества:</a:t>
            </a:r>
            <a:endParaRPr b="1" sz="1200">
              <a:solidFill>
                <a:srgbClr val="0D0D0D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Большинство сервисов являются сервисами для покупки и продажи недвижимости, что дает возможность после оценки легко выставить объявление о продаже .</a:t>
            </a:r>
            <a:endParaRPr sz="1200">
              <a:solidFill>
                <a:srgbClr val="0D0D0D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Большинство сервисов</a:t>
            </a:r>
            <a:r>
              <a:rPr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используют данные р</a:t>
            </a:r>
            <a:r>
              <a:rPr lang="ru" sz="12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азмещенных объявлений</a:t>
            </a:r>
            <a:r>
              <a:rPr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и технологии аналитики для улучшения точности оценки.</a:t>
            </a:r>
            <a:endParaRPr sz="1200">
              <a:solidFill>
                <a:srgbClr val="0D0D0D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Общие </a:t>
            </a:r>
            <a:r>
              <a:rPr b="1"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недостатки:</a:t>
            </a:r>
            <a:endParaRPr b="1" sz="1200">
              <a:solidFill>
                <a:srgbClr val="0D0D0D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Ограниченный доступ к данным для некоторых платформ.</a:t>
            </a:r>
            <a:endParaRPr sz="1200">
              <a:solidFill>
                <a:srgbClr val="0D0D0D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Зависимость от актуальности и достоверности предоставляемых данных.</a:t>
            </a:r>
            <a:endParaRPr sz="1200">
              <a:solidFill>
                <a:srgbClr val="0D0D0D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D0D0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Малое количество сервисов использует технологии машинного обучения для оценки.</a:t>
            </a:r>
            <a:endParaRPr sz="1200">
              <a:solidFill>
                <a:srgbClr val="0D0D0D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255">
              <a:solidFill>
                <a:srgbClr val="0D0D0D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534" name="Google Shape;534;p30"/>
          <p:cNvSpPr txBox="1"/>
          <p:nvPr/>
        </p:nvSpPr>
        <p:spPr>
          <a:xfrm>
            <a:off x="3307925" y="3647525"/>
            <a:ext cx="5602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Yanone Kaffeesatz"/>
                <a:ea typeface="Yanone Kaffeesatz"/>
                <a:cs typeface="Yanone Kaffeesatz"/>
                <a:sym typeface="Yanone Kaffeesatz"/>
              </a:rPr>
              <a:t>В целом, сервисы компаний для оценки стоимости недвижимости имеют схожий дизайн и функционал. Они различны только в технической части: какие данные используются и какими методами вычисляется стоимость квартиры, что влияет на точность оценки.</a:t>
            </a:r>
            <a:endParaRPr sz="1600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535" name="Google Shape;535;p30"/>
          <p:cNvSpPr txBox="1"/>
          <p:nvPr/>
        </p:nvSpPr>
        <p:spPr>
          <a:xfrm>
            <a:off x="4980300" y="1457375"/>
            <a:ext cx="361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36" name="Google Shape;536;p30"/>
          <p:cNvSpPr/>
          <p:nvPr/>
        </p:nvSpPr>
        <p:spPr>
          <a:xfrm>
            <a:off x="2266550" y="0"/>
            <a:ext cx="141300" cy="51435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2266550" y="3768825"/>
            <a:ext cx="161400" cy="50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2266550" y="2836675"/>
            <a:ext cx="153900" cy="50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2266550" y="1904525"/>
            <a:ext cx="161400" cy="50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2266550" y="972375"/>
            <a:ext cx="161400" cy="50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/>
          <p:nvPr/>
        </p:nvSpPr>
        <p:spPr>
          <a:xfrm>
            <a:off x="2266550" y="4700975"/>
            <a:ext cx="161400" cy="50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/>
          <p:nvPr/>
        </p:nvSpPr>
        <p:spPr>
          <a:xfrm rot="-5400000">
            <a:off x="4516950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0"/>
          <p:cNvSpPr/>
          <p:nvPr/>
        </p:nvSpPr>
        <p:spPr>
          <a:xfrm rot="-5400000">
            <a:off x="4230013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0"/>
          <p:cNvSpPr/>
          <p:nvPr/>
        </p:nvSpPr>
        <p:spPr>
          <a:xfrm rot="-5400000">
            <a:off x="4803888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0"/>
          <p:cNvSpPr/>
          <p:nvPr/>
        </p:nvSpPr>
        <p:spPr>
          <a:xfrm rot="-5400000">
            <a:off x="5090813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0"/>
          <p:cNvSpPr/>
          <p:nvPr/>
        </p:nvSpPr>
        <p:spPr>
          <a:xfrm rot="-5400000">
            <a:off x="5664688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0"/>
          <p:cNvSpPr/>
          <p:nvPr/>
        </p:nvSpPr>
        <p:spPr>
          <a:xfrm rot="-5400000">
            <a:off x="6238550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0"/>
          <p:cNvSpPr/>
          <p:nvPr/>
        </p:nvSpPr>
        <p:spPr>
          <a:xfrm rot="-5400000">
            <a:off x="5951613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0"/>
          <p:cNvSpPr/>
          <p:nvPr/>
        </p:nvSpPr>
        <p:spPr>
          <a:xfrm rot="-5400000">
            <a:off x="6525488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0"/>
          <p:cNvSpPr/>
          <p:nvPr/>
        </p:nvSpPr>
        <p:spPr>
          <a:xfrm rot="-5400000">
            <a:off x="5377750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0"/>
          <p:cNvSpPr/>
          <p:nvPr/>
        </p:nvSpPr>
        <p:spPr>
          <a:xfrm rot="-5400000">
            <a:off x="3656150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0"/>
          <p:cNvSpPr/>
          <p:nvPr/>
        </p:nvSpPr>
        <p:spPr>
          <a:xfrm rot="-5400000">
            <a:off x="3369213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0"/>
          <p:cNvSpPr/>
          <p:nvPr/>
        </p:nvSpPr>
        <p:spPr>
          <a:xfrm rot="-5400000">
            <a:off x="3943088" y="988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0"/>
          <p:cNvSpPr/>
          <p:nvPr/>
        </p:nvSpPr>
        <p:spPr>
          <a:xfrm>
            <a:off x="2266550" y="-23975"/>
            <a:ext cx="1614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0"/>
          <p:cNvSpPr/>
          <p:nvPr/>
        </p:nvSpPr>
        <p:spPr>
          <a:xfrm>
            <a:off x="8773350" y="4817225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0"/>
          <p:cNvSpPr txBox="1"/>
          <p:nvPr/>
        </p:nvSpPr>
        <p:spPr>
          <a:xfrm>
            <a:off x="8679600" y="4817049"/>
            <a:ext cx="4644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12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557" name="Google Shape;557;p30"/>
          <p:cNvSpPr/>
          <p:nvPr/>
        </p:nvSpPr>
        <p:spPr>
          <a:xfrm rot="-5400000">
            <a:off x="4532713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58" name="Google Shape;558;p30"/>
          <p:cNvSpPr/>
          <p:nvPr/>
        </p:nvSpPr>
        <p:spPr>
          <a:xfrm rot="-5400000">
            <a:off x="4819650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59" name="Google Shape;559;p30"/>
          <p:cNvSpPr/>
          <p:nvPr/>
        </p:nvSpPr>
        <p:spPr>
          <a:xfrm rot="-5400000">
            <a:off x="5106575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0" name="Google Shape;560;p30"/>
          <p:cNvSpPr/>
          <p:nvPr/>
        </p:nvSpPr>
        <p:spPr>
          <a:xfrm rot="-5400000">
            <a:off x="5680450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1" name="Google Shape;561;p30"/>
          <p:cNvSpPr/>
          <p:nvPr/>
        </p:nvSpPr>
        <p:spPr>
          <a:xfrm rot="-5400000">
            <a:off x="6254313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2" name="Google Shape;562;p30"/>
          <p:cNvSpPr/>
          <p:nvPr/>
        </p:nvSpPr>
        <p:spPr>
          <a:xfrm rot="-5400000">
            <a:off x="5967375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3" name="Google Shape;563;p30"/>
          <p:cNvSpPr/>
          <p:nvPr/>
        </p:nvSpPr>
        <p:spPr>
          <a:xfrm rot="-5400000">
            <a:off x="5393513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4" name="Google Shape;564;p30"/>
          <p:cNvSpPr/>
          <p:nvPr/>
        </p:nvSpPr>
        <p:spPr>
          <a:xfrm rot="-5400000">
            <a:off x="6522488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5" name="Google Shape;565;p30"/>
          <p:cNvSpPr/>
          <p:nvPr/>
        </p:nvSpPr>
        <p:spPr>
          <a:xfrm rot="-5400000">
            <a:off x="6809425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6" name="Google Shape;566;p30"/>
          <p:cNvSpPr/>
          <p:nvPr/>
        </p:nvSpPr>
        <p:spPr>
          <a:xfrm rot="-5400000">
            <a:off x="7096350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7" name="Google Shape;567;p30"/>
          <p:cNvSpPr/>
          <p:nvPr/>
        </p:nvSpPr>
        <p:spPr>
          <a:xfrm rot="-5400000">
            <a:off x="7670225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8" name="Google Shape;568;p30"/>
          <p:cNvSpPr/>
          <p:nvPr/>
        </p:nvSpPr>
        <p:spPr>
          <a:xfrm rot="-5400000">
            <a:off x="8244088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69" name="Google Shape;569;p30"/>
          <p:cNvSpPr/>
          <p:nvPr/>
        </p:nvSpPr>
        <p:spPr>
          <a:xfrm rot="-5400000">
            <a:off x="7957150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  <p:sp>
        <p:nvSpPr>
          <p:cNvPr id="570" name="Google Shape;570;p30"/>
          <p:cNvSpPr/>
          <p:nvPr/>
        </p:nvSpPr>
        <p:spPr>
          <a:xfrm rot="-5400000">
            <a:off x="7383288" y="4930700"/>
            <a:ext cx="114000" cy="1140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C6ED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348"/>
          <a:stretch/>
        </p:blipFill>
        <p:spPr>
          <a:xfrm>
            <a:off x="4198150" y="1827150"/>
            <a:ext cx="4360574" cy="2397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681150" y="1864350"/>
            <a:ext cx="30000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Наше решение - это сайт, который выводит данные оценки на основании введенной пользователем информации. Главная страница сайта предоставляет краткое описание его функциональности, а также обеспечивает быстрый доступ к оценке стоимости недвижимости. В своем решении мы будем использовать алгоритмы машинного обучения и данные, предоставленные в рамках конкурса Сириус.ИИ от партнера Яндекс ФКН</a:t>
            </a:r>
            <a:endParaRPr sz="1600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0" y="349425"/>
            <a:ext cx="9144000" cy="74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type="title"/>
          </p:nvPr>
        </p:nvSpPr>
        <p:spPr>
          <a:xfrm>
            <a:off x="522625" y="349425"/>
            <a:ext cx="44100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720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 Решение</a:t>
            </a:r>
            <a:endParaRPr sz="372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8526300" y="75"/>
            <a:ext cx="617700" cy="51435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8649838" y="6734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649838" y="3865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8649838" y="9603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8649838" y="15342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8649838" y="12473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8649838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8906463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8649838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8649838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8649838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8906463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906463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8906463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8906463" y="29688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8906463" y="35427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8705725" y="48289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8906463" y="411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8906463" y="38296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8906463" y="44035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8906463" y="32558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8906463" y="46634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8649838" y="12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8611975" y="47973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03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425950" y="48602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746850" y="48602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10677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4"/>
          <p:cNvSpPr/>
          <p:nvPr/>
        </p:nvSpPr>
        <p:spPr>
          <a:xfrm>
            <a:off x="13886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4"/>
          <p:cNvSpPr/>
          <p:nvPr/>
        </p:nvSpPr>
        <p:spPr>
          <a:xfrm>
            <a:off x="17095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20304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/>
          <p:nvPr/>
        </p:nvSpPr>
        <p:spPr>
          <a:xfrm>
            <a:off x="521350" y="1821175"/>
            <a:ext cx="36219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При оценке недвижимости можно либо вручную заполнить форму, либо загрузить ссылку с данными </a:t>
            </a:r>
            <a:r>
              <a:rPr lang="ru" sz="12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о недвижимости. После ввода данных н</a:t>
            </a:r>
            <a:r>
              <a:rPr lang="ru" sz="12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а той же странице  выводит информацию о доме, объявления о продаже/аренде в том же доме и соседних, а также предоставляет возможность поиска похожих объявлений с учетом параметров, некоторые из них будут автоматически заполняться программой, на основании баз данных и ссылки на объявление.</a:t>
            </a:r>
            <a:endParaRPr sz="1500"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0" y="349425"/>
            <a:ext cx="9144000" cy="74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8526300" y="75"/>
            <a:ext cx="617700" cy="51435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8649838" y="6734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8649838" y="3865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8649838" y="9603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8649838" y="15342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8649838" y="12473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8649838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8906463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8649838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8649838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8649838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8906463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8906463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8906463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8906463" y="29688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8906463" y="35427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8705725" y="48289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8906463" y="411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8906463" y="38296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8906463" y="44035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8906463" y="32558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8906463" y="46634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8649838" y="12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8611975" y="47973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05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59" name="Google Shape;159;p15"/>
          <p:cNvSpPr txBox="1"/>
          <p:nvPr>
            <p:ph type="title"/>
          </p:nvPr>
        </p:nvSpPr>
        <p:spPr>
          <a:xfrm>
            <a:off x="311700" y="41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20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Оценить недвижимость</a:t>
            </a:r>
            <a:endParaRPr sz="292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2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2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2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425950" y="48602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746850" y="48602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10677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13886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17095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20304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275" y="1141898"/>
            <a:ext cx="3718950" cy="3813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/>
          <p:nvPr/>
        </p:nvSpPr>
        <p:spPr>
          <a:xfrm>
            <a:off x="0" y="0"/>
            <a:ext cx="9144000" cy="83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 txBox="1"/>
          <p:nvPr>
            <p:ph type="title"/>
          </p:nvPr>
        </p:nvSpPr>
        <p:spPr>
          <a:xfrm>
            <a:off x="311700" y="12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Реализация сайта</a:t>
            </a:r>
            <a:endParaRPr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1177200" y="1267788"/>
            <a:ext cx="6789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Для создания сайта использовался Flask. Написана html разметка для каждой страницы, которая обрабатывается внутри main.py.</a:t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Из используемых библиотек можно выделить: </a:t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flask_login - работа с пользователем.</a:t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flask_wtf, wtforms - создание форм ввода.</a:t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sqlalchemy - работа с базами данных, хранящих информацию о пользователе и о квартирах пользователей.</a:t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174" name="Google Shape;174;p16"/>
          <p:cNvSpPr/>
          <p:nvPr/>
        </p:nvSpPr>
        <p:spPr>
          <a:xfrm rot="-5400000">
            <a:off x="540263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 rot="-5400000">
            <a:off x="253325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 rot="-5400000">
            <a:off x="827200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 rot="-5400000">
            <a:off x="1114125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 rot="-5400000">
            <a:off x="1688000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 rot="-5400000">
            <a:off x="2261863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 rot="-5400000">
            <a:off x="1974925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 rot="-5400000">
            <a:off x="1401063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8308020" y="3181968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/>
          <p:nvPr/>
        </p:nvSpPr>
        <p:spPr>
          <a:xfrm>
            <a:off x="0" y="0"/>
            <a:ext cx="9144000" cy="83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 txBox="1"/>
          <p:nvPr>
            <p:ph type="title"/>
          </p:nvPr>
        </p:nvSpPr>
        <p:spPr>
          <a:xfrm>
            <a:off x="311700" y="12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Яндекс static APi</a:t>
            </a:r>
            <a:endParaRPr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1177200" y="1267788"/>
            <a:ext cx="67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pic>
        <p:nvPicPr>
          <p:cNvPr id="190" name="Google Shape;1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625" y="1791000"/>
            <a:ext cx="3683374" cy="26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/>
          <p:nvPr/>
        </p:nvSpPr>
        <p:spPr>
          <a:xfrm rot="10800000">
            <a:off x="-1093105" y="1613668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/>
        </p:nvSpPr>
        <p:spPr>
          <a:xfrm>
            <a:off x="952188" y="1927050"/>
            <a:ext cx="4179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В проекте применяется Static API от Яндекса для визуализации нахождения города, выбранного пользователем на карте. Для получения изображения с карт мы отправляем request запрос на получения координат по названию города и после запрашиваем по этим координатам изображение с карты, которое сохраняем в папке img.</a:t>
            </a:r>
            <a:endParaRPr sz="1800"/>
          </a:p>
        </p:txBody>
      </p:sp>
      <p:sp>
        <p:nvSpPr>
          <p:cNvPr id="193" name="Google Shape;193;p17"/>
          <p:cNvSpPr/>
          <p:nvPr/>
        </p:nvSpPr>
        <p:spPr>
          <a:xfrm>
            <a:off x="425950" y="48602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746850" y="48602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10677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13886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17095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2030450" y="4860350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/>
          <p:nvPr/>
        </p:nvSpPr>
        <p:spPr>
          <a:xfrm>
            <a:off x="0" y="36450"/>
            <a:ext cx="9144000" cy="89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8705725" y="48289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8611975" y="47973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17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06" name="Google Shape;206;p18"/>
          <p:cNvSpPr txBox="1"/>
          <p:nvPr>
            <p:ph type="title"/>
          </p:nvPr>
        </p:nvSpPr>
        <p:spPr>
          <a:xfrm>
            <a:off x="253325" y="36450"/>
            <a:ext cx="58686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620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предобработка и обработка данных</a:t>
            </a:r>
            <a:endParaRPr sz="262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1177200" y="1453463"/>
            <a:ext cx="6789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Yanone Kaffeesatz Medium"/>
              <a:buAutoNum type="arabicPeriod"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Объекты типа object были преобразованы при помощи OneHotEnCode</a:t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Yanone Kaffeesatz Medium"/>
              <a:buAutoNum type="arabicPeriod"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Обработаны пропущенные значения</a:t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Yanone Kaffeesatz Medium"/>
              <a:buAutoNum type="arabicPeriod"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Обработаны лишние значения при помощи библиотеки </a:t>
            </a:r>
            <a:r>
              <a:rPr lang="ru" sz="2200">
                <a:solidFill>
                  <a:schemeClr val="dk2"/>
                </a:solidFill>
                <a:highlight>
                  <a:srgbClr val="FFFFFF"/>
                </a:highlight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FeatureSelector</a:t>
            </a:r>
            <a:endParaRPr sz="2200">
              <a:solidFill>
                <a:schemeClr val="dk2"/>
              </a:solidFill>
              <a:highlight>
                <a:srgbClr val="FFFFFF"/>
              </a:highlight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A4D"/>
              </a:solidFill>
              <a:highlight>
                <a:srgbClr val="FFFFFF"/>
              </a:highlight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Yanone Kaffeesatz Medium"/>
              <a:buAutoNum type="arabicPeriod"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Выявление выбросов при помощи межквартильного диапазона</a:t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08" name="Google Shape;208;p18"/>
          <p:cNvSpPr/>
          <p:nvPr/>
        </p:nvSpPr>
        <p:spPr>
          <a:xfrm rot="-5400000">
            <a:off x="7147013" y="1197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/>
          <p:cNvSpPr/>
          <p:nvPr/>
        </p:nvSpPr>
        <p:spPr>
          <a:xfrm rot="-5400000">
            <a:off x="6860075" y="1197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 rot="-5400000">
            <a:off x="7433950" y="1197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 rot="-5400000">
            <a:off x="7720875" y="1197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 rot="-5400000">
            <a:off x="8294750" y="1197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 rot="-5400000">
            <a:off x="8868613" y="1197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 rot="-5400000">
            <a:off x="8581675" y="1197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 rot="-5400000">
            <a:off x="8007813" y="1197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 rot="-5400000">
            <a:off x="540263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 rot="-5400000">
            <a:off x="253325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 rot="-5400000">
            <a:off x="827200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 rot="-5400000">
            <a:off x="1114125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 rot="-5400000">
            <a:off x="1688000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 rot="-5400000">
            <a:off x="2261863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 rot="-5400000">
            <a:off x="1974925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 rot="-5400000">
            <a:off x="1401063" y="45969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/>
        </p:nvSpPr>
        <p:spPr>
          <a:xfrm>
            <a:off x="3881875" y="4497000"/>
            <a:ext cx="481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8C6EDF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Использован датасет train.csv</a:t>
            </a:r>
            <a:endParaRPr sz="1900">
              <a:solidFill>
                <a:srgbClr val="8C6EDF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25" name="Google Shape;225;p18"/>
          <p:cNvSpPr/>
          <p:nvPr/>
        </p:nvSpPr>
        <p:spPr>
          <a:xfrm rot="10800000">
            <a:off x="-1093105" y="1613668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 rot="10800000">
            <a:off x="7884020" y="2255068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/>
          <p:nvPr/>
        </p:nvSpPr>
        <p:spPr>
          <a:xfrm>
            <a:off x="0" y="36450"/>
            <a:ext cx="9144000" cy="89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type="title"/>
          </p:nvPr>
        </p:nvSpPr>
        <p:spPr>
          <a:xfrm>
            <a:off x="241125" y="214750"/>
            <a:ext cx="58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620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Обученные модели</a:t>
            </a:r>
            <a:endParaRPr sz="2620"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41125" y="1114600"/>
            <a:ext cx="2637600" cy="17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3276575" y="1114600"/>
            <a:ext cx="2637600" cy="17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6345025" y="1114600"/>
            <a:ext cx="2637600" cy="17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D70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458025" y="1257150"/>
            <a:ext cx="238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R^2 : 0.5223784692247306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458025" y="2017050"/>
            <a:ext cx="238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MSE : 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5994741481891.282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3509975" y="1261775"/>
            <a:ext cx="238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R^2 : 0.5509055040108619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39" name="Google Shape;239;p19"/>
          <p:cNvSpPr txBox="1"/>
          <p:nvPr/>
        </p:nvSpPr>
        <p:spPr>
          <a:xfrm>
            <a:off x="3499075" y="2017050"/>
            <a:ext cx="2500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MSE : 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5636691880337.115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6528925" y="1261775"/>
            <a:ext cx="238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R^2 : 0.5223787097855723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6528925" y="2017050"/>
            <a:ext cx="2301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MSE : 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5994738462554.917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241125" y="787450"/>
            <a:ext cx="26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8D70D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Линейная регрессия</a:t>
            </a:r>
            <a:endParaRPr b="1" sz="1800">
              <a:solidFill>
                <a:srgbClr val="8D70DF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3293075" y="787450"/>
            <a:ext cx="26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8C6ED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Регрессия Лассо</a:t>
            </a:r>
            <a:endParaRPr b="1" sz="1800">
              <a:solidFill>
                <a:srgbClr val="8C6EDF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6345025" y="787450"/>
            <a:ext cx="26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8C6ED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Метод случайного леса</a:t>
            </a:r>
            <a:endParaRPr b="1" sz="1800">
              <a:solidFill>
                <a:srgbClr val="8C6EDF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26025" y="3120650"/>
            <a:ext cx="2637600" cy="17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3277975" y="3088975"/>
            <a:ext cx="2637600" cy="181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 txBox="1"/>
          <p:nvPr/>
        </p:nvSpPr>
        <p:spPr>
          <a:xfrm>
            <a:off x="442925" y="3263200"/>
            <a:ext cx="2387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R^2 : </a:t>
            </a:r>
            <a:r>
              <a:rPr lang="ru" sz="2300">
                <a:solidFill>
                  <a:srgbClr val="666666"/>
                </a:solidFill>
                <a:highlight>
                  <a:srgbClr val="FFFFFF"/>
                </a:highlight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0.5765036757820499</a:t>
            </a:r>
            <a:endParaRPr sz="2300">
              <a:solidFill>
                <a:srgbClr val="666666"/>
              </a:solidFill>
              <a:highlight>
                <a:srgbClr val="FFFFFF"/>
              </a:highlight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442925" y="4023100"/>
            <a:ext cx="238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MSE : 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5534741481891.173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3494875" y="3267825"/>
            <a:ext cx="2387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R^2 : </a:t>
            </a:r>
            <a:r>
              <a:rPr lang="ru" sz="2300">
                <a:solidFill>
                  <a:srgbClr val="666666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0.5956807208672782</a:t>
            </a:r>
            <a:endParaRPr sz="2300">
              <a:solidFill>
                <a:srgbClr val="666666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3483975" y="4023100"/>
            <a:ext cx="2500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MAE : </a:t>
            </a:r>
            <a:endParaRPr sz="23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666666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1435287.781635658</a:t>
            </a:r>
            <a:endParaRPr sz="2300">
              <a:solidFill>
                <a:srgbClr val="666666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378425" y="2711200"/>
            <a:ext cx="26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8D70D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CatBoost</a:t>
            </a:r>
            <a:endParaRPr b="1" sz="1800">
              <a:solidFill>
                <a:srgbClr val="8D70DF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3277975" y="2787400"/>
            <a:ext cx="263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8C6EDF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LGBMRegressor</a:t>
            </a:r>
            <a:endParaRPr b="1" sz="1600">
              <a:solidFill>
                <a:srgbClr val="8C6EDF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6174275" y="3102800"/>
            <a:ext cx="2637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Самые высокие метрики были достигнуты на модели LGMRgression, именно она и была использована в проекте</a:t>
            </a:r>
            <a:endParaRPr sz="2200">
              <a:solidFill>
                <a:schemeClr val="dk2"/>
              </a:solidFill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/>
          <p:nvPr/>
        </p:nvSpPr>
        <p:spPr>
          <a:xfrm>
            <a:off x="0" y="0"/>
            <a:ext cx="9144000" cy="832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 txBox="1"/>
          <p:nvPr>
            <p:ph type="title"/>
          </p:nvPr>
        </p:nvSpPr>
        <p:spPr>
          <a:xfrm>
            <a:off x="311700" y="12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Github</a:t>
            </a:r>
            <a:endParaRPr>
              <a:solidFill>
                <a:schemeClr val="lt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8526300" y="75"/>
            <a:ext cx="617700" cy="5143500"/>
          </a:xfrm>
          <a:prstGeom prst="rect">
            <a:avLst/>
          </a:prstGeom>
          <a:solidFill>
            <a:srgbClr val="8C6E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8649838" y="6734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8649838" y="3865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8649838" y="9603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8649838" y="15342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/>
          <p:nvPr/>
        </p:nvSpPr>
        <p:spPr>
          <a:xfrm>
            <a:off x="8649838" y="12473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/>
          <p:nvPr/>
        </p:nvSpPr>
        <p:spPr>
          <a:xfrm>
            <a:off x="8649838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0"/>
          <p:cNvSpPr/>
          <p:nvPr/>
        </p:nvSpPr>
        <p:spPr>
          <a:xfrm>
            <a:off x="8906463" y="182117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0"/>
          <p:cNvSpPr/>
          <p:nvPr/>
        </p:nvSpPr>
        <p:spPr>
          <a:xfrm>
            <a:off x="8649838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0"/>
          <p:cNvSpPr/>
          <p:nvPr/>
        </p:nvSpPr>
        <p:spPr>
          <a:xfrm>
            <a:off x="8649838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"/>
          <p:cNvSpPr/>
          <p:nvPr/>
        </p:nvSpPr>
        <p:spPr>
          <a:xfrm>
            <a:off x="8649838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"/>
          <p:cNvSpPr/>
          <p:nvPr/>
        </p:nvSpPr>
        <p:spPr>
          <a:xfrm>
            <a:off x="8906463" y="23950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"/>
          <p:cNvSpPr/>
          <p:nvPr/>
        </p:nvSpPr>
        <p:spPr>
          <a:xfrm>
            <a:off x="8906463" y="21080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/>
          <p:cNvSpPr/>
          <p:nvPr/>
        </p:nvSpPr>
        <p:spPr>
          <a:xfrm>
            <a:off x="8906463" y="26819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"/>
          <p:cNvSpPr/>
          <p:nvPr/>
        </p:nvSpPr>
        <p:spPr>
          <a:xfrm>
            <a:off x="8906463" y="29688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8906463" y="35427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8705725" y="4828900"/>
            <a:ext cx="276900" cy="303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8906463" y="411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8906463" y="38296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906463" y="44035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8906463" y="32558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8906463" y="46634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8649838" y="1266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0"/>
          <p:cNvSpPr txBox="1"/>
          <p:nvPr/>
        </p:nvSpPr>
        <p:spPr>
          <a:xfrm>
            <a:off x="8611975" y="4797300"/>
            <a:ext cx="4644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18</a:t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84" name="Google Shape;284;p20"/>
          <p:cNvSpPr txBox="1"/>
          <p:nvPr/>
        </p:nvSpPr>
        <p:spPr>
          <a:xfrm>
            <a:off x="1697600" y="2508125"/>
            <a:ext cx="54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https://github.com/bygaga993/immovables_service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 txBox="1"/>
          <p:nvPr>
            <p:ph type="ctrTitle"/>
          </p:nvPr>
        </p:nvSpPr>
        <p:spPr>
          <a:xfrm>
            <a:off x="960725" y="1757800"/>
            <a:ext cx="7347300" cy="6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880">
                <a:latin typeface="Rubik Mono One"/>
                <a:ea typeface="Rubik Mono One"/>
                <a:cs typeface="Rubik Mono One"/>
                <a:sym typeface="Rubik Mono One"/>
              </a:rPr>
              <a:t>ПРИЛОЖЕНИЕ</a:t>
            </a:r>
            <a:endParaRPr sz="388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90" name="Google Shape;290;p21"/>
          <p:cNvSpPr/>
          <p:nvPr/>
        </p:nvSpPr>
        <p:spPr>
          <a:xfrm rot="10800000">
            <a:off x="-1043280" y="347693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 rot="10800000">
            <a:off x="-1043280" y="1390738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1"/>
          <p:cNvSpPr/>
          <p:nvPr/>
        </p:nvSpPr>
        <p:spPr>
          <a:xfrm rot="10800000">
            <a:off x="-1043280" y="1923416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/>
          <p:nvPr/>
        </p:nvSpPr>
        <p:spPr>
          <a:xfrm rot="10800000">
            <a:off x="-1043280" y="2442119"/>
            <a:ext cx="1920300" cy="1398300"/>
          </a:xfrm>
          <a:prstGeom prst="diagStripe">
            <a:avLst>
              <a:gd fmla="val 58075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 rot="10800000">
            <a:off x="-1043280" y="3431825"/>
            <a:ext cx="1920300" cy="1398300"/>
          </a:xfrm>
          <a:prstGeom prst="diagStripe">
            <a:avLst>
              <a:gd fmla="val 57073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 rot="-5400000">
            <a:off x="410049" y="2246724"/>
            <a:ext cx="664200" cy="3465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8308020" y="3181968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8308020" y="1523169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1"/>
          <p:cNvSpPr/>
          <p:nvPr/>
        </p:nvSpPr>
        <p:spPr>
          <a:xfrm>
            <a:off x="8308020" y="990492"/>
            <a:ext cx="1920300" cy="1398300"/>
          </a:xfrm>
          <a:prstGeom prst="diagStripe">
            <a:avLst>
              <a:gd fmla="val 60759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8308020" y="471788"/>
            <a:ext cx="1920300" cy="1398300"/>
          </a:xfrm>
          <a:prstGeom prst="diagStripe">
            <a:avLst>
              <a:gd fmla="val 58075" name="adj"/>
            </a:avLst>
          </a:prstGeom>
          <a:solidFill>
            <a:srgbClr val="8C6EDF"/>
          </a:solidFill>
          <a:ln cap="flat" cmpd="sng" w="9525">
            <a:solidFill>
              <a:srgbClr val="8C6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 rot="-5400000">
            <a:off x="8638649" y="1394374"/>
            <a:ext cx="664200" cy="3465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 rot="5400000">
            <a:off x="8142224" y="1966424"/>
            <a:ext cx="664200" cy="3465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>
            <a:off x="1491775" y="404965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1805350" y="43366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1805350" y="40496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/>
          <p:nvPr/>
        </p:nvSpPr>
        <p:spPr>
          <a:xfrm>
            <a:off x="1491775" y="43365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1"/>
          <p:cNvSpPr/>
          <p:nvPr/>
        </p:nvSpPr>
        <p:spPr>
          <a:xfrm>
            <a:off x="1805350" y="46235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1491775" y="4623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2118925" y="43365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2118925" y="404965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>
            <a:off x="2118925" y="4623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1"/>
          <p:cNvSpPr/>
          <p:nvPr/>
        </p:nvSpPr>
        <p:spPr>
          <a:xfrm>
            <a:off x="2432500" y="43365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1"/>
          <p:cNvSpPr/>
          <p:nvPr/>
        </p:nvSpPr>
        <p:spPr>
          <a:xfrm>
            <a:off x="2432500" y="404965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"/>
          <p:cNvSpPr/>
          <p:nvPr/>
        </p:nvSpPr>
        <p:spPr>
          <a:xfrm>
            <a:off x="2432500" y="4623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1"/>
          <p:cNvSpPr/>
          <p:nvPr/>
        </p:nvSpPr>
        <p:spPr>
          <a:xfrm>
            <a:off x="2746075" y="433660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1"/>
          <p:cNvSpPr/>
          <p:nvPr/>
        </p:nvSpPr>
        <p:spPr>
          <a:xfrm>
            <a:off x="2746075" y="4049663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"/>
          <p:cNvSpPr/>
          <p:nvPr/>
        </p:nvSpPr>
        <p:spPr>
          <a:xfrm>
            <a:off x="2746075" y="462353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"/>
          <p:cNvSpPr/>
          <p:nvPr/>
        </p:nvSpPr>
        <p:spPr>
          <a:xfrm>
            <a:off x="3059650" y="4336588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"/>
          <p:cNvSpPr/>
          <p:nvPr/>
        </p:nvSpPr>
        <p:spPr>
          <a:xfrm>
            <a:off x="3059650" y="4049650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1"/>
          <p:cNvSpPr/>
          <p:nvPr/>
        </p:nvSpPr>
        <p:spPr>
          <a:xfrm>
            <a:off x="3059650" y="4623525"/>
            <a:ext cx="114000" cy="114000"/>
          </a:xfrm>
          <a:prstGeom prst="rect">
            <a:avLst/>
          </a:prstGeom>
          <a:solidFill>
            <a:srgbClr val="D2C4E9"/>
          </a:solidFill>
          <a:ln cap="flat" cmpd="sng" w="9525">
            <a:solidFill>
              <a:srgbClr val="D2C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"/>
          <p:cNvSpPr/>
          <p:nvPr/>
        </p:nvSpPr>
        <p:spPr>
          <a:xfrm>
            <a:off x="6292500" y="5242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1"/>
          <p:cNvSpPr/>
          <p:nvPr/>
        </p:nvSpPr>
        <p:spPr>
          <a:xfrm>
            <a:off x="6613400" y="5242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1"/>
          <p:cNvSpPr/>
          <p:nvPr/>
        </p:nvSpPr>
        <p:spPr>
          <a:xfrm>
            <a:off x="6934300" y="5243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1"/>
          <p:cNvSpPr/>
          <p:nvPr/>
        </p:nvSpPr>
        <p:spPr>
          <a:xfrm>
            <a:off x="7255200" y="5243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1"/>
          <p:cNvSpPr/>
          <p:nvPr/>
        </p:nvSpPr>
        <p:spPr>
          <a:xfrm>
            <a:off x="7576100" y="5243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1"/>
          <p:cNvSpPr/>
          <p:nvPr/>
        </p:nvSpPr>
        <p:spPr>
          <a:xfrm>
            <a:off x="7897000" y="524375"/>
            <a:ext cx="95400" cy="94800"/>
          </a:xfrm>
          <a:prstGeom prst="rect">
            <a:avLst/>
          </a:prstGeom>
          <a:solidFill>
            <a:srgbClr val="343434"/>
          </a:solidFill>
          <a:ln cap="flat" cmpd="sng" w="9525">
            <a:solidFill>
              <a:srgbClr val="343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